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1" r:id="rId5"/>
    <p:sldMasterId id="2147483682" r:id="rId6"/>
  </p:sldMasterIdLst>
  <p:notesMasterIdLst>
    <p:notesMasterId r:id="rId23"/>
  </p:notesMasterIdLst>
  <p:sldIdLst>
    <p:sldId id="269" r:id="rId7"/>
    <p:sldId id="274" r:id="rId8"/>
    <p:sldId id="275" r:id="rId9"/>
    <p:sldId id="260" r:id="rId10"/>
    <p:sldId id="283" r:id="rId11"/>
    <p:sldId id="291" r:id="rId12"/>
    <p:sldId id="287" r:id="rId13"/>
    <p:sldId id="285" r:id="rId14"/>
    <p:sldId id="263" r:id="rId15"/>
    <p:sldId id="264" r:id="rId16"/>
    <p:sldId id="289" r:id="rId17"/>
    <p:sldId id="288" r:id="rId18"/>
    <p:sldId id="292" r:id="rId19"/>
    <p:sldId id="272" r:id="rId20"/>
    <p:sldId id="290" r:id="rId21"/>
    <p:sldId id="286" r:id="rId22"/>
  </p:sldIdLst>
  <p:sldSz cx="12192000" cy="6858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scalle Cup" initials="PC" lastIdx="1" clrIdx="0">
    <p:extLst>
      <p:ext uri="{19B8F6BF-5375-455C-9EA6-DF929625EA0E}">
        <p15:presenceInfo xmlns:p15="http://schemas.microsoft.com/office/powerpoint/2012/main" userId="S::pascalle.cup@award.nl::0ea304e4-fd88-43e4-aecf-62256dd202c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AE589C-8ADE-4CE2-BEAD-5CB5EABC7ED1}" v="250" dt="2019-09-24T07:38:01.9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CB88BD-B582-45C7-8794-9D28E51CD6A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0E1D6A5E-A0FA-4443-9463-59B0EEDF28AA}">
      <dgm:prSet phldrT="[Tekst]"/>
      <dgm:spPr/>
      <dgm:t>
        <a:bodyPr/>
        <a:lstStyle/>
        <a:p>
          <a:r>
            <a:rPr lang="nl-NL" dirty="0"/>
            <a:t>Eerste indruk</a:t>
          </a:r>
        </a:p>
      </dgm:t>
    </dgm:pt>
    <dgm:pt modelId="{AF4360C4-7DD8-4CE0-913F-05C3269C4626}" type="parTrans" cxnId="{94226089-0A8B-4751-9F09-913BC70F1355}">
      <dgm:prSet/>
      <dgm:spPr/>
      <dgm:t>
        <a:bodyPr/>
        <a:lstStyle/>
        <a:p>
          <a:endParaRPr lang="nl-NL"/>
        </a:p>
      </dgm:t>
    </dgm:pt>
    <dgm:pt modelId="{587F17CB-6D7B-4997-97FD-0D99AFDDB7F7}" type="sibTrans" cxnId="{94226089-0A8B-4751-9F09-913BC70F1355}">
      <dgm:prSet/>
      <dgm:spPr/>
      <dgm:t>
        <a:bodyPr/>
        <a:lstStyle/>
        <a:p>
          <a:endParaRPr lang="nl-NL"/>
        </a:p>
      </dgm:t>
    </dgm:pt>
    <dgm:pt modelId="{FB49B6C0-BDD7-49A1-AC3C-19B722F20F48}">
      <dgm:prSet phldrT="[Tekst]"/>
      <dgm:spPr/>
      <dgm:t>
        <a:bodyPr/>
        <a:lstStyle/>
        <a:p>
          <a:r>
            <a:rPr lang="nl-NL" dirty="0"/>
            <a:t>Objectieve analyse</a:t>
          </a:r>
        </a:p>
      </dgm:t>
    </dgm:pt>
    <dgm:pt modelId="{44791AEB-836E-4C0C-9C95-CAC5C65D0C8D}" type="parTrans" cxnId="{C3452F60-10FF-49D5-BDCB-A1C66C1ED2B4}">
      <dgm:prSet/>
      <dgm:spPr/>
      <dgm:t>
        <a:bodyPr/>
        <a:lstStyle/>
        <a:p>
          <a:endParaRPr lang="nl-NL"/>
        </a:p>
      </dgm:t>
    </dgm:pt>
    <dgm:pt modelId="{6FFBCF98-D7D8-4FA9-BC3E-CE22790BBECD}" type="sibTrans" cxnId="{C3452F60-10FF-49D5-BDCB-A1C66C1ED2B4}">
      <dgm:prSet/>
      <dgm:spPr/>
      <dgm:t>
        <a:bodyPr/>
        <a:lstStyle/>
        <a:p>
          <a:endParaRPr lang="nl-NL"/>
        </a:p>
      </dgm:t>
    </dgm:pt>
    <dgm:pt modelId="{F888DFA6-9BA1-458E-89E4-3D8C433C56B5}">
      <dgm:prSet phldrT="[Tekst]"/>
      <dgm:spPr/>
      <dgm:t>
        <a:bodyPr/>
        <a:lstStyle/>
        <a:p>
          <a:r>
            <a:rPr lang="nl-NL" dirty="0"/>
            <a:t>Overzicht via SWOT</a:t>
          </a:r>
        </a:p>
      </dgm:t>
    </dgm:pt>
    <dgm:pt modelId="{2668455E-DEA6-4011-BDC8-BFD883D14CCD}" type="parTrans" cxnId="{CE5C8BE9-F536-4D2B-ABA3-417665FDB481}">
      <dgm:prSet/>
      <dgm:spPr/>
      <dgm:t>
        <a:bodyPr/>
        <a:lstStyle/>
        <a:p>
          <a:endParaRPr lang="nl-NL"/>
        </a:p>
      </dgm:t>
    </dgm:pt>
    <dgm:pt modelId="{CCF505AF-E00B-493D-A5A5-BA2B4988D6F2}" type="sibTrans" cxnId="{CE5C8BE9-F536-4D2B-ABA3-417665FDB481}">
      <dgm:prSet/>
      <dgm:spPr/>
      <dgm:t>
        <a:bodyPr/>
        <a:lstStyle/>
        <a:p>
          <a:endParaRPr lang="nl-NL"/>
        </a:p>
      </dgm:t>
    </dgm:pt>
    <dgm:pt modelId="{53935ED2-92F9-4868-B8FB-937EC4E86D2F}">
      <dgm:prSet phldrT="[Tekst]"/>
      <dgm:spPr/>
      <dgm:t>
        <a:bodyPr/>
        <a:lstStyle/>
        <a:p>
          <a:r>
            <a:rPr lang="nl-NL" dirty="0"/>
            <a:t>Verbeterpunten</a:t>
          </a:r>
        </a:p>
      </dgm:t>
    </dgm:pt>
    <dgm:pt modelId="{70D8C401-5F50-462D-BF67-91A562CBA6D2}" type="parTrans" cxnId="{2BD7B171-C2E7-43E3-BE04-8C9241CDB95E}">
      <dgm:prSet/>
      <dgm:spPr/>
      <dgm:t>
        <a:bodyPr/>
        <a:lstStyle/>
        <a:p>
          <a:endParaRPr lang="nl-NL"/>
        </a:p>
      </dgm:t>
    </dgm:pt>
    <dgm:pt modelId="{732799FE-EF78-455C-A3FE-F5A88822EB20}" type="sibTrans" cxnId="{2BD7B171-C2E7-43E3-BE04-8C9241CDB95E}">
      <dgm:prSet/>
      <dgm:spPr/>
      <dgm:t>
        <a:bodyPr/>
        <a:lstStyle/>
        <a:p>
          <a:endParaRPr lang="nl-NL"/>
        </a:p>
      </dgm:t>
    </dgm:pt>
    <dgm:pt modelId="{71B1F896-A4DF-49C2-9E09-B5DD3DD538DB}" type="pres">
      <dgm:prSet presAssocID="{54CB88BD-B582-45C7-8794-9D28E51CD6A8}" presName="CompostProcess" presStyleCnt="0">
        <dgm:presLayoutVars>
          <dgm:dir/>
          <dgm:resizeHandles val="exact"/>
        </dgm:presLayoutVars>
      </dgm:prSet>
      <dgm:spPr/>
    </dgm:pt>
    <dgm:pt modelId="{C226358E-C9B3-48BB-8375-91AA2E5DA381}" type="pres">
      <dgm:prSet presAssocID="{54CB88BD-B582-45C7-8794-9D28E51CD6A8}" presName="arrow" presStyleLbl="bgShp" presStyleIdx="0" presStyleCnt="1"/>
      <dgm:spPr/>
    </dgm:pt>
    <dgm:pt modelId="{F197CD0F-7CC1-41D2-B00A-285B7DF4A2B7}" type="pres">
      <dgm:prSet presAssocID="{54CB88BD-B582-45C7-8794-9D28E51CD6A8}" presName="linearProcess" presStyleCnt="0"/>
      <dgm:spPr/>
    </dgm:pt>
    <dgm:pt modelId="{72F8FEB9-3BC1-4739-903A-468A1104A5C1}" type="pres">
      <dgm:prSet presAssocID="{0E1D6A5E-A0FA-4443-9463-59B0EEDF28AA}" presName="textNode" presStyleLbl="node1" presStyleIdx="0" presStyleCnt="4">
        <dgm:presLayoutVars>
          <dgm:bulletEnabled val="1"/>
        </dgm:presLayoutVars>
      </dgm:prSet>
      <dgm:spPr/>
    </dgm:pt>
    <dgm:pt modelId="{3E9520E7-D979-43D8-8F6F-6FAA4AEA3C3F}" type="pres">
      <dgm:prSet presAssocID="{587F17CB-6D7B-4997-97FD-0D99AFDDB7F7}" presName="sibTrans" presStyleCnt="0"/>
      <dgm:spPr/>
    </dgm:pt>
    <dgm:pt modelId="{D8867DD1-A1D5-4A94-85D7-5A947B9A8095}" type="pres">
      <dgm:prSet presAssocID="{FB49B6C0-BDD7-49A1-AC3C-19B722F20F48}" presName="textNode" presStyleLbl="node1" presStyleIdx="1" presStyleCnt="4">
        <dgm:presLayoutVars>
          <dgm:bulletEnabled val="1"/>
        </dgm:presLayoutVars>
      </dgm:prSet>
      <dgm:spPr/>
    </dgm:pt>
    <dgm:pt modelId="{3AC97B8E-34A8-4122-A864-5E2D17730846}" type="pres">
      <dgm:prSet presAssocID="{6FFBCF98-D7D8-4FA9-BC3E-CE22790BBECD}" presName="sibTrans" presStyleCnt="0"/>
      <dgm:spPr/>
    </dgm:pt>
    <dgm:pt modelId="{D9697EF1-DC1D-4AB9-BC02-674DBA72FEA6}" type="pres">
      <dgm:prSet presAssocID="{F888DFA6-9BA1-458E-89E4-3D8C433C56B5}" presName="textNode" presStyleLbl="node1" presStyleIdx="2" presStyleCnt="4">
        <dgm:presLayoutVars>
          <dgm:bulletEnabled val="1"/>
        </dgm:presLayoutVars>
      </dgm:prSet>
      <dgm:spPr/>
    </dgm:pt>
    <dgm:pt modelId="{8D152981-4BB1-49CC-9FF3-0ADB7CEB574F}" type="pres">
      <dgm:prSet presAssocID="{CCF505AF-E00B-493D-A5A5-BA2B4988D6F2}" presName="sibTrans" presStyleCnt="0"/>
      <dgm:spPr/>
    </dgm:pt>
    <dgm:pt modelId="{824F8ABA-C3C9-4D7B-808E-75D071A830CF}" type="pres">
      <dgm:prSet presAssocID="{53935ED2-92F9-4868-B8FB-937EC4E86D2F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C3452F60-10FF-49D5-BDCB-A1C66C1ED2B4}" srcId="{54CB88BD-B582-45C7-8794-9D28E51CD6A8}" destId="{FB49B6C0-BDD7-49A1-AC3C-19B722F20F48}" srcOrd="1" destOrd="0" parTransId="{44791AEB-836E-4C0C-9C95-CAC5C65D0C8D}" sibTransId="{6FFBCF98-D7D8-4FA9-BC3E-CE22790BBECD}"/>
    <dgm:cxn modelId="{4E58344A-C9BF-4000-93AA-B094B4E4092C}" type="presOf" srcId="{0E1D6A5E-A0FA-4443-9463-59B0EEDF28AA}" destId="{72F8FEB9-3BC1-4739-903A-468A1104A5C1}" srcOrd="0" destOrd="0" presId="urn:microsoft.com/office/officeart/2005/8/layout/hProcess9"/>
    <dgm:cxn modelId="{2BD7B171-C2E7-43E3-BE04-8C9241CDB95E}" srcId="{54CB88BD-B582-45C7-8794-9D28E51CD6A8}" destId="{53935ED2-92F9-4868-B8FB-937EC4E86D2F}" srcOrd="3" destOrd="0" parTransId="{70D8C401-5F50-462D-BF67-91A562CBA6D2}" sibTransId="{732799FE-EF78-455C-A3FE-F5A88822EB20}"/>
    <dgm:cxn modelId="{29ACE774-095C-41EF-B3B3-9172B4054308}" type="presOf" srcId="{FB49B6C0-BDD7-49A1-AC3C-19B722F20F48}" destId="{D8867DD1-A1D5-4A94-85D7-5A947B9A8095}" srcOrd="0" destOrd="0" presId="urn:microsoft.com/office/officeart/2005/8/layout/hProcess9"/>
    <dgm:cxn modelId="{5D6C737C-6CB1-48D3-A7C2-921B072A0433}" type="presOf" srcId="{53935ED2-92F9-4868-B8FB-937EC4E86D2F}" destId="{824F8ABA-C3C9-4D7B-808E-75D071A830CF}" srcOrd="0" destOrd="0" presId="urn:microsoft.com/office/officeart/2005/8/layout/hProcess9"/>
    <dgm:cxn modelId="{94226089-0A8B-4751-9F09-913BC70F1355}" srcId="{54CB88BD-B582-45C7-8794-9D28E51CD6A8}" destId="{0E1D6A5E-A0FA-4443-9463-59B0EEDF28AA}" srcOrd="0" destOrd="0" parTransId="{AF4360C4-7DD8-4CE0-913F-05C3269C4626}" sibTransId="{587F17CB-6D7B-4997-97FD-0D99AFDDB7F7}"/>
    <dgm:cxn modelId="{068729E3-E81A-405A-8855-AAB38716365C}" type="presOf" srcId="{54CB88BD-B582-45C7-8794-9D28E51CD6A8}" destId="{71B1F896-A4DF-49C2-9E09-B5DD3DD538DB}" srcOrd="0" destOrd="0" presId="urn:microsoft.com/office/officeart/2005/8/layout/hProcess9"/>
    <dgm:cxn modelId="{0C07ACE8-0009-437A-B6C1-D3C749510CC9}" type="presOf" srcId="{F888DFA6-9BA1-458E-89E4-3D8C433C56B5}" destId="{D9697EF1-DC1D-4AB9-BC02-674DBA72FEA6}" srcOrd="0" destOrd="0" presId="urn:microsoft.com/office/officeart/2005/8/layout/hProcess9"/>
    <dgm:cxn modelId="{CE5C8BE9-F536-4D2B-ABA3-417665FDB481}" srcId="{54CB88BD-B582-45C7-8794-9D28E51CD6A8}" destId="{F888DFA6-9BA1-458E-89E4-3D8C433C56B5}" srcOrd="2" destOrd="0" parTransId="{2668455E-DEA6-4011-BDC8-BFD883D14CCD}" sibTransId="{CCF505AF-E00B-493D-A5A5-BA2B4988D6F2}"/>
    <dgm:cxn modelId="{334E0CEC-60F8-42DC-AC35-8B23EC633D00}" type="presParOf" srcId="{71B1F896-A4DF-49C2-9E09-B5DD3DD538DB}" destId="{C226358E-C9B3-48BB-8375-91AA2E5DA381}" srcOrd="0" destOrd="0" presId="urn:microsoft.com/office/officeart/2005/8/layout/hProcess9"/>
    <dgm:cxn modelId="{116FBC53-E6E3-44F3-895E-09DA5EC73130}" type="presParOf" srcId="{71B1F896-A4DF-49C2-9E09-B5DD3DD538DB}" destId="{F197CD0F-7CC1-41D2-B00A-285B7DF4A2B7}" srcOrd="1" destOrd="0" presId="urn:microsoft.com/office/officeart/2005/8/layout/hProcess9"/>
    <dgm:cxn modelId="{762A0EB0-EC20-4460-82C1-A7DDAD2E651D}" type="presParOf" srcId="{F197CD0F-7CC1-41D2-B00A-285B7DF4A2B7}" destId="{72F8FEB9-3BC1-4739-903A-468A1104A5C1}" srcOrd="0" destOrd="0" presId="urn:microsoft.com/office/officeart/2005/8/layout/hProcess9"/>
    <dgm:cxn modelId="{5D64F253-F4F7-42E7-AA87-AA5659DAEE05}" type="presParOf" srcId="{F197CD0F-7CC1-41D2-B00A-285B7DF4A2B7}" destId="{3E9520E7-D979-43D8-8F6F-6FAA4AEA3C3F}" srcOrd="1" destOrd="0" presId="urn:microsoft.com/office/officeart/2005/8/layout/hProcess9"/>
    <dgm:cxn modelId="{AB77544B-E6F6-4C03-997B-298AB5CC0AFB}" type="presParOf" srcId="{F197CD0F-7CC1-41D2-B00A-285B7DF4A2B7}" destId="{D8867DD1-A1D5-4A94-85D7-5A947B9A8095}" srcOrd="2" destOrd="0" presId="urn:microsoft.com/office/officeart/2005/8/layout/hProcess9"/>
    <dgm:cxn modelId="{A34802D6-117A-425E-9B88-51F28159BD80}" type="presParOf" srcId="{F197CD0F-7CC1-41D2-B00A-285B7DF4A2B7}" destId="{3AC97B8E-34A8-4122-A864-5E2D17730846}" srcOrd="3" destOrd="0" presId="urn:microsoft.com/office/officeart/2005/8/layout/hProcess9"/>
    <dgm:cxn modelId="{90604C62-AB2D-446F-B055-24A63A6842B0}" type="presParOf" srcId="{F197CD0F-7CC1-41D2-B00A-285B7DF4A2B7}" destId="{D9697EF1-DC1D-4AB9-BC02-674DBA72FEA6}" srcOrd="4" destOrd="0" presId="urn:microsoft.com/office/officeart/2005/8/layout/hProcess9"/>
    <dgm:cxn modelId="{60E9A17D-5F1B-4FCF-A144-9D97D18FDBEB}" type="presParOf" srcId="{F197CD0F-7CC1-41D2-B00A-285B7DF4A2B7}" destId="{8D152981-4BB1-49CC-9FF3-0ADB7CEB574F}" srcOrd="5" destOrd="0" presId="urn:microsoft.com/office/officeart/2005/8/layout/hProcess9"/>
    <dgm:cxn modelId="{0E05744B-66D3-4E0E-BFDD-C612309A6292}" type="presParOf" srcId="{F197CD0F-7CC1-41D2-B00A-285B7DF4A2B7}" destId="{824F8ABA-C3C9-4D7B-808E-75D071A830CF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26358E-C9B3-48BB-8375-91AA2E5DA381}">
      <dsp:nvSpPr>
        <dsp:cNvPr id="0" name=""/>
        <dsp:cNvSpPr/>
      </dsp:nvSpPr>
      <dsp:spPr>
        <a:xfrm>
          <a:off x="675509" y="0"/>
          <a:ext cx="7655769" cy="546903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F8FEB9-3BC1-4739-903A-468A1104A5C1}">
      <dsp:nvSpPr>
        <dsp:cNvPr id="0" name=""/>
        <dsp:cNvSpPr/>
      </dsp:nvSpPr>
      <dsp:spPr>
        <a:xfrm>
          <a:off x="3119" y="1640708"/>
          <a:ext cx="2150196" cy="21876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Eerste indruk</a:t>
          </a:r>
        </a:p>
      </dsp:txBody>
      <dsp:txXfrm>
        <a:off x="108083" y="1745672"/>
        <a:ext cx="1940268" cy="1977684"/>
      </dsp:txXfrm>
    </dsp:sp>
    <dsp:sp modelId="{D8867DD1-A1D5-4A94-85D7-5A947B9A8095}">
      <dsp:nvSpPr>
        <dsp:cNvPr id="0" name=""/>
        <dsp:cNvSpPr/>
      </dsp:nvSpPr>
      <dsp:spPr>
        <a:xfrm>
          <a:off x="2286570" y="1640708"/>
          <a:ext cx="2150196" cy="21876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Objectieve analyse</a:t>
          </a:r>
        </a:p>
      </dsp:txBody>
      <dsp:txXfrm>
        <a:off x="2391534" y="1745672"/>
        <a:ext cx="1940268" cy="1977684"/>
      </dsp:txXfrm>
    </dsp:sp>
    <dsp:sp modelId="{D9697EF1-DC1D-4AB9-BC02-674DBA72FEA6}">
      <dsp:nvSpPr>
        <dsp:cNvPr id="0" name=""/>
        <dsp:cNvSpPr/>
      </dsp:nvSpPr>
      <dsp:spPr>
        <a:xfrm>
          <a:off x="4570021" y="1640708"/>
          <a:ext cx="2150196" cy="21876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Overzicht via SWOT</a:t>
          </a:r>
        </a:p>
      </dsp:txBody>
      <dsp:txXfrm>
        <a:off x="4674985" y="1745672"/>
        <a:ext cx="1940268" cy="1977684"/>
      </dsp:txXfrm>
    </dsp:sp>
    <dsp:sp modelId="{824F8ABA-C3C9-4D7B-808E-75D071A830CF}">
      <dsp:nvSpPr>
        <dsp:cNvPr id="0" name=""/>
        <dsp:cNvSpPr/>
      </dsp:nvSpPr>
      <dsp:spPr>
        <a:xfrm>
          <a:off x="6853472" y="1640708"/>
          <a:ext cx="2150196" cy="21876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Verbeterpunten</a:t>
          </a:r>
        </a:p>
      </dsp:txBody>
      <dsp:txXfrm>
        <a:off x="6958436" y="1745672"/>
        <a:ext cx="1940268" cy="19776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688665-2898-4160-A192-D82586104FC2}" type="datetimeFigureOut">
              <a:rPr lang="nl-NL" smtClean="0"/>
              <a:t>24-9-2019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0EB73-5CA0-4C3E-B907-5A91F94D72B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472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30EB73-5CA0-4C3E-B907-5A91F94D72B1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3271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Herhalen van vorige les. Wat weten de leerlingen nog?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0EB73-5CA0-4C3E-B907-5A91F94D72B1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0761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30EB73-5CA0-4C3E-B907-5A91F94D72B1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7760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10E123-304E-4DEC-A582-7D2733146037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1997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714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24-9-2019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818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24-9-2019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462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24-9-2019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662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24-9-2019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371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24-9-2019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644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24-9-2019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284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24-9-2019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520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24-9-2019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6219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24-9-2019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774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24-9-2019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3820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24-9-2019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299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24-9-2019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0223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24-9-2019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0949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24-9-2019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81707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24-9-2019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685820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24-9-2019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816073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24-9-2019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867032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24-9-2019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35158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24-9-2019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56623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24-9-2019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954512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24-9-2019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596921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24-9-2019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20845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24-9-2019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7714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24-9-2019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79874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24-9-2019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870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24-9-2019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090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24-9-2019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736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24-9-2019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182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24-9-2019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322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24-9-2019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70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24-9-2019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9884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6292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24-9-2019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9884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148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D0DF-6525-4DBA-86C1-2BE34BA5B55D}" type="datetimeFigureOut">
              <a:rPr lang="nl-NL" smtClean="0"/>
              <a:t>24-9-2019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9884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1817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://www.leefbarometer.nl/" TargetMode="Externa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hyperlink" Target="http://www.buurtmonitor.nl/" TargetMode="Externa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432044" y="1777679"/>
            <a:ext cx="5184880" cy="937637"/>
          </a:xfrm>
        </p:spPr>
        <p:txBody>
          <a:bodyPr/>
          <a:lstStyle/>
          <a:p>
            <a:r>
              <a:rPr lang="nl-NL" sz="3600" dirty="0" err="1"/>
              <a:t>Stad&amp;Wijk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87915" y="2715316"/>
            <a:ext cx="7037196" cy="1752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nl-NL" sz="2400" dirty="0"/>
              <a:t>Jaar 1 – Periode 1</a:t>
            </a:r>
          </a:p>
          <a:p>
            <a:pPr algn="l"/>
            <a:r>
              <a:rPr lang="nl-NL" sz="2400" dirty="0">
                <a:latin typeface="Arial"/>
                <a:cs typeface="Arial"/>
              </a:rPr>
              <a:t>Les 4 en 5 voor groep 1a</a:t>
            </a:r>
          </a:p>
          <a:p>
            <a:pPr algn="l"/>
            <a:r>
              <a:rPr lang="nl-NL" sz="2400" dirty="0">
                <a:latin typeface="Arial"/>
                <a:cs typeface="Arial"/>
              </a:rPr>
              <a:t>Dinsdag 23 september</a:t>
            </a:r>
            <a:endParaRPr lang="nl-NL" sz="24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71ECE39-949C-44A5-863D-0888A38CF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4494" y="1594159"/>
            <a:ext cx="4714886" cy="313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118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38092" y="1070220"/>
            <a:ext cx="8860565" cy="648072"/>
          </a:xfrm>
        </p:spPr>
        <p:txBody>
          <a:bodyPr/>
          <a:lstStyle/>
          <a:p>
            <a:r>
              <a:rPr lang="nl-NL" dirty="0">
                <a:solidFill>
                  <a:schemeClr val="accent6"/>
                </a:solidFill>
              </a:rPr>
              <a:t>Voorbeeld SWOT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092" y="1947613"/>
            <a:ext cx="7587369" cy="3840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al 2">
            <a:extLst>
              <a:ext uri="{FF2B5EF4-FFF2-40B4-BE49-F238E27FC236}">
                <a16:creationId xmlns:a16="http://schemas.microsoft.com/office/drawing/2014/main" id="{964A04A9-3CA6-4E8F-904B-D51FA5E6C1D7}"/>
              </a:ext>
            </a:extLst>
          </p:cNvPr>
          <p:cNvSpPr/>
          <p:nvPr/>
        </p:nvSpPr>
        <p:spPr>
          <a:xfrm rot="1378692">
            <a:off x="9015783" y="3732471"/>
            <a:ext cx="3114993" cy="29386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Begin aan de SWOT van je eigen wijk! </a:t>
            </a:r>
          </a:p>
        </p:txBody>
      </p:sp>
    </p:spTree>
    <p:extLst>
      <p:ext uri="{BB962C8B-B14F-4D97-AF65-F5344CB8AC3E}">
        <p14:creationId xmlns:p14="http://schemas.microsoft.com/office/powerpoint/2010/main" val="708254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9C593212-18E7-4A81-A4CE-5BF48BD2DC98}"/>
              </a:ext>
            </a:extLst>
          </p:cNvPr>
          <p:cNvSpPr txBox="1"/>
          <p:nvPr/>
        </p:nvSpPr>
        <p:spPr>
          <a:xfrm>
            <a:off x="1970201" y="1184480"/>
            <a:ext cx="899317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accent6"/>
                </a:solidFill>
              </a:rPr>
              <a:t>Opdracht voor nu</a:t>
            </a:r>
          </a:p>
          <a:p>
            <a:endParaRPr lang="nl-NL" dirty="0"/>
          </a:p>
          <a:p>
            <a:endParaRPr lang="nl-NL" dirty="0"/>
          </a:p>
          <a:p>
            <a:r>
              <a:rPr lang="nl-NL" sz="2400" dirty="0"/>
              <a:t>Maak de SWOT over je wijk alvast; wat weet je al of wat heb je al gezien tijdens de schouw?</a:t>
            </a:r>
          </a:p>
          <a:p>
            <a:endParaRPr lang="nl-NL" sz="2400" dirty="0"/>
          </a:p>
          <a:p>
            <a:pPr marL="457200" indent="-457200">
              <a:buFont typeface="+mj-lt"/>
              <a:buAutoNum type="arabicPeriod"/>
            </a:pPr>
            <a:r>
              <a:rPr lang="nl-NL" sz="2400" dirty="0"/>
              <a:t>Maak eerst een kladje op de print die je krijgt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/>
              <a:t>Maak alvast een mooi schema voor in je verslag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/>
              <a:t>Heb je al objectieve informatie; vul die dan alvast in op het mooie schema. </a:t>
            </a:r>
          </a:p>
          <a:p>
            <a:endParaRPr lang="nl-NL" sz="2400" dirty="0"/>
          </a:p>
          <a:p>
            <a:pPr marL="285750" indent="-285750">
              <a:buFontTx/>
              <a:buChar char="-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13262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5AB7BD1D-7F6D-4AFA-8A2A-8C326A6CB82C}"/>
              </a:ext>
            </a:extLst>
          </p:cNvPr>
          <p:cNvSpPr txBox="1"/>
          <p:nvPr/>
        </p:nvSpPr>
        <p:spPr>
          <a:xfrm>
            <a:off x="1356256" y="965464"/>
            <a:ext cx="8766929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H. Lijst van maatregelen om je wijk te verbeteren </a:t>
            </a:r>
            <a:r>
              <a:rPr lang="nl-NL" b="1" dirty="0">
                <a:solidFill>
                  <a:srgbClr val="FF0000"/>
                </a:solidFill>
              </a:rPr>
              <a:t>= </a:t>
            </a:r>
          </a:p>
          <a:p>
            <a:endParaRPr lang="nl-NL" dirty="0"/>
          </a:p>
          <a:p>
            <a:r>
              <a:rPr lang="nl-NL" b="1" dirty="0">
                <a:solidFill>
                  <a:srgbClr val="7030A0"/>
                </a:solidFill>
              </a:rPr>
              <a:t>Verbeterpunten voor mijn wijk met focus op </a:t>
            </a:r>
          </a:p>
          <a:p>
            <a:r>
              <a:rPr lang="nl-NL" b="1" dirty="0">
                <a:solidFill>
                  <a:srgbClr val="7030A0"/>
                </a:solidFill>
              </a:rPr>
              <a:t>de fysieke kwaliteit van de leefomgeving! 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Verbeteren van: 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Zichtbaarheid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Eenduidigheid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Toegankelijkheid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Aantrekkelijkheid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63E0161-174F-4F22-83E1-BE6CB4B2C5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399" b="46777"/>
          <a:stretch/>
        </p:blipFill>
        <p:spPr>
          <a:xfrm>
            <a:off x="6576318" y="2344366"/>
            <a:ext cx="5328042" cy="41342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67362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A4CEF01-B715-42AB-B400-3642C86DE015}"/>
              </a:ext>
            </a:extLst>
          </p:cNvPr>
          <p:cNvSpPr txBox="1"/>
          <p:nvPr/>
        </p:nvSpPr>
        <p:spPr>
          <a:xfrm>
            <a:off x="1904214" y="1461156"/>
            <a:ext cx="8964891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FF0000"/>
                </a:solidFill>
              </a:rPr>
              <a:t>Opdracht voor nu;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/>
              <a:t>Welke verbeterpunten kun je zelf al bedenken voor je wijk?</a:t>
            </a:r>
          </a:p>
          <a:p>
            <a:endParaRPr lang="nl-NL" sz="2400" dirty="0"/>
          </a:p>
          <a:p>
            <a:pPr marL="342900" indent="-342900">
              <a:buFont typeface="+mj-lt"/>
              <a:buAutoNum type="arabicPeriod"/>
            </a:pPr>
            <a:r>
              <a:rPr lang="nl-NL" sz="2400" dirty="0"/>
              <a:t>Kijk op wiki naar de lange lijst van mogelijke verbeterpunten	</a:t>
            </a:r>
          </a:p>
          <a:p>
            <a:r>
              <a:rPr lang="nl-NL" sz="2400" dirty="0"/>
              <a:t>	(staan onder lesweek 4, Stad en wijk) </a:t>
            </a:r>
          </a:p>
          <a:p>
            <a:endParaRPr lang="nl-NL" sz="2400" dirty="0"/>
          </a:p>
          <a:p>
            <a:pPr marL="342900" indent="-342900">
              <a:buFont typeface="+mj-lt"/>
              <a:buAutoNum type="arabicPeriod"/>
            </a:pPr>
            <a:r>
              <a:rPr lang="nl-NL" sz="2400" dirty="0"/>
              <a:t>Welke zouden kunnen aansluiten bij jouw SWOT?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67230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6522" y="870052"/>
            <a:ext cx="8860565" cy="648072"/>
          </a:xfrm>
        </p:spPr>
        <p:txBody>
          <a:bodyPr/>
          <a:lstStyle/>
          <a:p>
            <a:r>
              <a:rPr lang="nl-NL" dirty="0"/>
              <a:t>Stap 4: na deze les ECHT aan de slag MET DE WIJKSCHOUW: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40314" y="1198372"/>
            <a:ext cx="8846773" cy="59152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000" b="1" dirty="0">
              <a:solidFill>
                <a:srgbClr val="7030A0"/>
              </a:solidFill>
              <a:sym typeface="Wingdings" panose="05000000000000000000" pitchFamily="2" charset="2"/>
            </a:endParaRPr>
          </a:p>
          <a:p>
            <a:endParaRPr lang="nl-NL" sz="2000" dirty="0">
              <a:sym typeface="Wingdings" panose="05000000000000000000" pitchFamily="2" charset="2"/>
            </a:endParaRPr>
          </a:p>
          <a:p>
            <a:r>
              <a:rPr lang="nl-NL" sz="2000" dirty="0">
                <a:sym typeface="Wingdings" panose="05000000000000000000" pitchFamily="2" charset="2"/>
              </a:rPr>
              <a:t>Kader je wijk goed af en kies 10 punten in je wijk voor je schouw. Markeer   deze op je kaart. </a:t>
            </a:r>
          </a:p>
          <a:p>
            <a:r>
              <a:rPr lang="nl-NL" sz="2000" dirty="0">
                <a:sym typeface="Wingdings" panose="05000000000000000000" pitchFamily="2" charset="2"/>
              </a:rPr>
              <a:t>Ga met het boekje op pad en analyseer per punt in je wijk, alle zaken die in het boekje staan. </a:t>
            </a:r>
          </a:p>
          <a:p>
            <a:r>
              <a:rPr lang="nl-NL" sz="2000" dirty="0">
                <a:sym typeface="Wingdings" panose="05000000000000000000" pitchFamily="2" charset="2"/>
              </a:rPr>
              <a:t>Maak in totaal minimaal 13 foto’s van zaken die opvallen tijdens je wijkschouw. </a:t>
            </a:r>
          </a:p>
          <a:p>
            <a:r>
              <a:rPr lang="nl-NL" sz="2000" dirty="0">
                <a:sym typeface="Wingdings" panose="05000000000000000000" pitchFamily="2" charset="2"/>
              </a:rPr>
              <a:t>Geef ook aan waar de foto’s gemaakt zijn in de overzichtskaart. </a:t>
            </a:r>
          </a:p>
          <a:p>
            <a:pPr marL="0" indent="0">
              <a:buNone/>
            </a:pPr>
            <a:endParaRPr lang="nl-NL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sz="2000" b="1" dirty="0">
                <a:solidFill>
                  <a:schemeClr val="accent6"/>
                </a:solidFill>
                <a:sym typeface="Wingdings" panose="05000000000000000000" pitchFamily="2" charset="2"/>
              </a:rPr>
              <a:t>Maak de SWOT over je wijk af .</a:t>
            </a:r>
          </a:p>
          <a:p>
            <a:pPr marL="0" indent="0">
              <a:buNone/>
            </a:pPr>
            <a:endParaRPr lang="nl-NL" sz="2000" b="1" dirty="0">
              <a:solidFill>
                <a:schemeClr val="accent6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sz="2000" b="1" dirty="0">
              <a:solidFill>
                <a:schemeClr val="accent6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sz="2400" i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9540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FD445ED4-0F4F-467E-89E3-116F42862C8B}"/>
              </a:ext>
            </a:extLst>
          </p:cNvPr>
          <p:cNvSpPr/>
          <p:nvPr/>
        </p:nvSpPr>
        <p:spPr>
          <a:xfrm>
            <a:off x="980388" y="1197998"/>
            <a:ext cx="10077253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/>
              <a:t>Stap 5: Onderdelen uit je verslag aanpassen naar aanleiding van de feedback op je versie 1:  </a:t>
            </a:r>
          </a:p>
          <a:p>
            <a:r>
              <a:rPr lang="nl-NL" sz="2000" dirty="0"/>
              <a:t>a. Een beschrijving van je wijk. </a:t>
            </a:r>
          </a:p>
          <a:p>
            <a:r>
              <a:rPr lang="nl-NL" sz="2000" dirty="0"/>
              <a:t>B. Een overzichtskaart van de wijk. </a:t>
            </a:r>
          </a:p>
          <a:p>
            <a:r>
              <a:rPr lang="nl-NL" sz="2000" dirty="0"/>
              <a:t>C. Belangrijke ontwikkelingen in de wijk/buurt. </a:t>
            </a:r>
          </a:p>
          <a:p>
            <a:endParaRPr lang="nl-NL" sz="2000" dirty="0"/>
          </a:p>
          <a:p>
            <a:r>
              <a:rPr lang="nl-NL" sz="2000" dirty="0"/>
              <a:t>Stap 6: maak de SWOT af voor je verslag </a:t>
            </a:r>
          </a:p>
          <a:p>
            <a:endParaRPr lang="nl-NL" sz="1600" dirty="0"/>
          </a:p>
          <a:p>
            <a:r>
              <a:rPr lang="nl-NL" sz="2000" dirty="0"/>
              <a:t>Stap 7: maak een lijst van verbeterpunten voor je wijk en geef daarbij ook een toelichting. </a:t>
            </a:r>
          </a:p>
          <a:p>
            <a:endParaRPr lang="nl-NL" sz="2000" dirty="0"/>
          </a:p>
          <a:p>
            <a:r>
              <a:rPr lang="nl-NL" sz="2000" dirty="0"/>
              <a:t>Stap 8: maak een bronnenlijst; waar heb je je informatie vandaan gehaald? </a:t>
            </a:r>
          </a:p>
          <a:p>
            <a:endParaRPr lang="nl-NL" sz="2000" dirty="0"/>
          </a:p>
          <a:p>
            <a:r>
              <a:rPr lang="nl-NL" sz="2000" b="1" dirty="0"/>
              <a:t>Vrijdag 27 september vierde uur EXTRA LES stad en wijk voor je laatste vragen en tijd om te werken aan verslag. </a:t>
            </a:r>
          </a:p>
          <a:p>
            <a:endParaRPr lang="nl-NL" sz="2000" dirty="0"/>
          </a:p>
          <a:p>
            <a:r>
              <a:rPr lang="nl-NL" sz="2000" dirty="0"/>
              <a:t>30 september 24.00 uur = deadline voor het plaatsen  van de definitieve versie van het verslag op het Leerplatform. </a:t>
            </a:r>
          </a:p>
          <a:p>
            <a:endParaRPr lang="nl-NL" sz="24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90404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flesdop&#10;&#10;Automatisch gegenereerde beschrijving">
            <a:extLst>
              <a:ext uri="{FF2B5EF4-FFF2-40B4-BE49-F238E27FC236}">
                <a16:creationId xmlns:a16="http://schemas.microsoft.com/office/drawing/2014/main" id="{7E70F8B1-63F6-46FE-ABA9-0DDE292CFA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536" y="0"/>
            <a:ext cx="68769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99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21122196">
            <a:off x="225404" y="760272"/>
            <a:ext cx="8860565" cy="648072"/>
          </a:xfrm>
        </p:spPr>
        <p:txBody>
          <a:bodyPr/>
          <a:lstStyle/>
          <a:p>
            <a:r>
              <a:rPr lang="nl-NL" dirty="0"/>
              <a:t>Waar gaat het ook alweer over bij Stad en Wijk?!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E9E708A-2EAF-4189-B87A-DE182D2D3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2385" y="1275337"/>
            <a:ext cx="6882804" cy="558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01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65717" y="910902"/>
            <a:ext cx="8860565" cy="648072"/>
          </a:xfrm>
        </p:spPr>
        <p:txBody>
          <a:bodyPr/>
          <a:lstStyle/>
          <a:p>
            <a:r>
              <a:rPr lang="nl-NL" dirty="0"/>
              <a:t>Inhoud van deze les: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79509" y="1731069"/>
            <a:ext cx="8846773" cy="2641717"/>
          </a:xfrm>
        </p:spPr>
        <p:txBody>
          <a:bodyPr>
            <a:normAutofit fontScale="92500"/>
          </a:bodyPr>
          <a:lstStyle/>
          <a:p>
            <a:r>
              <a:rPr lang="nl-NL" dirty="0"/>
              <a:t>Herhaling van leerarrangement; wat is de bedoeling?</a:t>
            </a:r>
          </a:p>
          <a:p>
            <a:r>
              <a:rPr lang="nl-NL" dirty="0"/>
              <a:t>De planning voor dit Leerarrangement</a:t>
            </a:r>
          </a:p>
          <a:p>
            <a:r>
              <a:rPr lang="nl-NL" dirty="0"/>
              <a:t>G. SWOT-analyse van de sociale en fysieke kenmerken van jouw wijk. </a:t>
            </a:r>
          </a:p>
          <a:p>
            <a:r>
              <a:rPr lang="nl-NL" dirty="0"/>
              <a:t>H. Lijst van maatregelen om je wijk te verbeteren.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EE162D0-A17B-4978-A698-A2E97FCBA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8772" y="4241368"/>
            <a:ext cx="3780147" cy="251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074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2547716" y="171921"/>
            <a:ext cx="78941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1920_SW_1 Wijk in Beeld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Iedereen wil een leefbare woonomgeving, wat betekent dat in jouw wijk?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038195" y="936769"/>
            <a:ext cx="4341432" cy="9387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Leerdoel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Een wijkschouw maken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Een SWOT-analyse van een wijk maken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Kenmerken van een wijk analyseren en verbetervoorstellen doen om de leefbaarheid te vergroten. 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038195" y="2003848"/>
            <a:ext cx="4341433" cy="22929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Leerproduct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Een verslag waarin je de kwaliteit en de leefbaarheid je eigen wijk in beeld brengt, met daarin: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Een beschrijving van je wijk.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Een overzichtskaart van de wijk.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Belangrijke ontwikkelingen in de wijk/buurt. 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13 foto’s van onderdelen uit de wijkschouw.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Geef je conclusies (kwaliteitsniveau + toelichting) bij de foto’s.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Geef aan waar de foto’s gemaakt zijn in de overzichtskaart. 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SWOT-analyse van de sociale en fysieke kenmerken van jouw wijk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Lijst van maatregelen om je wijk te verbeteren.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Bronvermelding.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038195" y="4340504"/>
            <a:ext cx="4341432" cy="19543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176213" indent="-176213"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1" i="0" u="none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Leerpad</a:t>
            </a:r>
            <a:r>
              <a:rPr kumimoji="0" lang="nl-NL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		         	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Maak een kaart van je wijk.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Ga op wijkschouw in je wijk. Neem de kaart, camera en het schouwboekje mee.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Zoek ten minste 10 plekken die je gaat beoordelen. Geef deze plekken aan op je kaart.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Maak een SWOT-analyse van de sociale en de fysieke kenmerken van je wijk.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Maak een lijst van maatregelen die de leefbaarheid in jouw wijk zouden vergroten. Geef aan welke organisaties verantwoordelijk zijn voor de maatregelen.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7143231" y="3925569"/>
            <a:ext cx="3448264" cy="13280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457200" indent="-457200" defTabSz="808038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 defTabSz="808038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 marL="457200" marR="0" lvl="0" indent="-457200" algn="l" defTabSz="808038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1" i="0" u="none" strike="noStrike" kern="120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charset="0"/>
                <a:ea typeface="ＭＳ Ｐゴシック" pitchFamily="36" charset="-128"/>
                <a:cs typeface="+mn-cs"/>
              </a:rPr>
              <a:t>Bronnen</a:t>
            </a:r>
          </a:p>
          <a:p>
            <a:pPr marL="176213" marR="0" lvl="0" indent="-176213" algn="l" defTabSz="457200" rtl="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76213" algn="l"/>
                <a:tab pos="1163638" algn="l"/>
              </a:tabLst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6" charset="-128"/>
                <a:cs typeface="+mn-cs"/>
                <a:hlinkClick r:id="rId3"/>
              </a:rPr>
              <a:t>www.leefbarometer.nl</a:t>
            </a:r>
            <a:endParaRPr kumimoji="0" lang="nl-NL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6" charset="-128"/>
              <a:cs typeface="+mn-cs"/>
            </a:endParaRPr>
          </a:p>
          <a:p>
            <a:pPr marL="176213" marR="0" lvl="0" indent="-176213" algn="l" defTabSz="457200" rtl="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76213" algn="l"/>
                <a:tab pos="1163638" algn="l"/>
              </a:tabLst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6" charset="-128"/>
                <a:cs typeface="+mn-cs"/>
                <a:hlinkClick r:id="rId4"/>
              </a:rPr>
              <a:t>http://www.buurtmonitor.nl/</a:t>
            </a:r>
            <a:endParaRPr kumimoji="0" lang="nl-NL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6" charset="-128"/>
              <a:cs typeface="+mn-cs"/>
            </a:endParaRPr>
          </a:p>
          <a:p>
            <a:pPr marL="176213" marR="0" lvl="0" indent="-176213" algn="l" defTabSz="457200" rtl="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76213" algn="l"/>
                <a:tab pos="1163638" algn="l"/>
              </a:tabLst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6" charset="-128"/>
                <a:cs typeface="+mn-cs"/>
              </a:rPr>
              <a:t>Zoektermen: kwaliteitscatalogus, wijkschouw, fysieke en sociale kwaliteit, draagvlak, leefbaarheid, wijkmanagement, kwaliteit van de leefomgeving, woonomgeving.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7143232" y="2793142"/>
            <a:ext cx="3448263" cy="9217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457200" indent="-457200" defTabSz="808038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 defTabSz="808038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 marL="457200" marR="0" lvl="0" indent="-457200" algn="l" defTabSz="808038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1" i="0" u="none" strike="noStrike" kern="120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charset="0"/>
                <a:ea typeface="ＭＳ Ｐゴシック" pitchFamily="36" charset="-128"/>
                <a:cs typeface="+mn-cs"/>
              </a:rPr>
              <a:t>Bijeenkomsten &amp; Tijd</a:t>
            </a:r>
          </a:p>
          <a:p>
            <a:pPr marL="176213" marR="0" lvl="0" indent="-176213" algn="l" defTabSz="457200" rtl="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76213" algn="l"/>
                <a:tab pos="1163638" algn="l"/>
              </a:tabLst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6" charset="-128"/>
                <a:cs typeface="+mn-cs"/>
              </a:rPr>
              <a:t>Les over de SWOT-analyse</a:t>
            </a:r>
          </a:p>
          <a:p>
            <a:pPr marL="176213" marR="0" lvl="0" indent="-176213" algn="l" defTabSz="457200" rtl="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76213" algn="l"/>
                <a:tab pos="1163638" algn="l"/>
              </a:tabLst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6" charset="-128"/>
                <a:cs typeface="+mn-cs"/>
              </a:rPr>
              <a:t>Les over de leefbaarheid van een wijk</a:t>
            </a:r>
          </a:p>
          <a:p>
            <a:pPr marL="176213" marR="0" lvl="0" indent="-176213" algn="l" defTabSz="457200" rtl="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76213" algn="l"/>
                <a:tab pos="1163638" algn="l"/>
              </a:tabLst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6" charset="-128"/>
                <a:cs typeface="+mn-cs"/>
              </a:rPr>
              <a:t>Je bent in totaal ongeveer 10 uur bezig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7143232" y="915544"/>
            <a:ext cx="3448264" cy="17851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VAL en samenwerken</a:t>
            </a:r>
            <a:r>
              <a:rPr kumimoji="0" lang="nl-NL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	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Plaats je product op het leerplatform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Geef feedback aan minimaal 3 medestudenten.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Verbeter je product (gebruik ontvangen feedback).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Samenwerken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 mag, max 2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personen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.</a:t>
            </a:r>
            <a:endParaRPr kumimoji="0" lang="nl-NL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Calibri" pitchFamily="34" charset="0"/>
              <a:cs typeface="Arial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Verplaats je 2</a:t>
            </a:r>
            <a:r>
              <a:rPr kumimoji="0" lang="nl-NL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e</a:t>
            </a: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 versie naar het leerplatform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Calibri" pitchFamily="34" charset="0"/>
              <a:cs typeface="Arial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Deadline versie 1: </a:t>
            </a:r>
            <a:r>
              <a:rPr lang="nl-NL" sz="1100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23 september</a:t>
            </a:r>
            <a:endParaRPr kumimoji="0" lang="nl-NL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Calibri" pitchFamily="34" charset="0"/>
              <a:cs typeface="Arial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Deadline versie 2: </a:t>
            </a:r>
            <a:r>
              <a:rPr lang="nl-NL" sz="1100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30 september</a:t>
            </a:r>
            <a:endParaRPr kumimoji="0" lang="nl-NL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Calibri" pitchFamily="34" charset="0"/>
              <a:cs typeface="Arial" charset="0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5"/>
          <a:srcRect l="21805" r="10840"/>
          <a:stretch/>
        </p:blipFill>
        <p:spPr>
          <a:xfrm>
            <a:off x="1664633" y="936769"/>
            <a:ext cx="299335" cy="412425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4633" y="2003848"/>
            <a:ext cx="263290" cy="321303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7385" y="4255866"/>
            <a:ext cx="266283" cy="416301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83194" y="949276"/>
            <a:ext cx="385812" cy="263054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69781" y="4034540"/>
            <a:ext cx="299225" cy="290796"/>
          </a:xfrm>
          <a:prstGeom prst="rect">
            <a:avLst/>
          </a:prstGeom>
        </p:spPr>
      </p:pic>
      <p:pic>
        <p:nvPicPr>
          <p:cNvPr id="23" name="Afbeelding 22"/>
          <p:cNvPicPr>
            <a:picLocks noChangeAspect="1"/>
          </p:cNvPicPr>
          <p:nvPr/>
        </p:nvPicPr>
        <p:blipFill rotWithShape="1">
          <a:blip r:embed="rId10"/>
          <a:srcRect l="17050" t="33024" r="61669" b="30375"/>
          <a:stretch/>
        </p:blipFill>
        <p:spPr>
          <a:xfrm>
            <a:off x="6769781" y="2793142"/>
            <a:ext cx="269390" cy="260485"/>
          </a:xfrm>
          <a:prstGeom prst="rect">
            <a:avLst/>
          </a:prstGeom>
        </p:spPr>
      </p:pic>
      <p:sp>
        <p:nvSpPr>
          <p:cNvPr id="25" name="Tekstvak 24"/>
          <p:cNvSpPr txBox="1"/>
          <p:nvPr/>
        </p:nvSpPr>
        <p:spPr>
          <a:xfrm>
            <a:off x="2547716" y="6338607"/>
            <a:ext cx="41052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Wanneer is een wijk leefbaar?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19265" y="5119942"/>
            <a:ext cx="2572735" cy="1560711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43231" y="5400895"/>
            <a:ext cx="1786283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378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>
            <a:extLst>
              <a:ext uri="{FF2B5EF4-FFF2-40B4-BE49-F238E27FC236}">
                <a16:creationId xmlns:a16="http://schemas.microsoft.com/office/drawing/2014/main" id="{62273FEE-38E5-4D75-9422-3FBF6C961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4715" y="826852"/>
            <a:ext cx="8687228" cy="53860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Leerproduct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Een verslag waarin je de kwaliteit en de leefbaarheid je eigen wijk in beeld brengt, met daarin: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nl-NL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A</a:t>
            </a: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. </a:t>
            </a:r>
            <a:r>
              <a:rPr kumimoji="0" lang="nl-NL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Een beschrijving van je wijk.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nl-NL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B. Een overzichtskaart van de wijk.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nl-NL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C. Belangrijke ontwikkelingen in de wijk/buurt. 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D.13 foto’s van onderdelen uit de wijkschouw.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E. Geef je conclusies (kwaliteitsniveau + toelichting) bij de foto’s.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F. </a:t>
            </a: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Geef aan waar de foto’s gemaakt zijn in de overzichtskaart</a:t>
            </a: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. 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nl-NL" dirty="0">
                <a:solidFill>
                  <a:prstClr val="black"/>
                </a:solidFill>
                <a:ea typeface="Calibri" pitchFamily="34" charset="0"/>
                <a:cs typeface="Arial" charset="0"/>
              </a:rPr>
              <a:t>G</a:t>
            </a:r>
            <a:r>
              <a:rPr lang="nl-NL" dirty="0">
                <a:solidFill>
                  <a:schemeClr val="accent6"/>
                </a:solidFill>
                <a:ea typeface="Calibri" pitchFamily="34" charset="0"/>
                <a:cs typeface="Arial" charset="0"/>
              </a:rPr>
              <a:t>. </a:t>
            </a: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SWOT-analyse van de sociale en fysieke kenmerken van jouw wijk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H. Lijst van maatregelen om je wijk te verbeteren.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I. Bronvermelding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1366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3613C9F-92E7-4940-A023-66BA3F27D6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1957817"/>
              </p:ext>
            </p:extLst>
          </p:nvPr>
        </p:nvGraphicFramePr>
        <p:xfrm>
          <a:off x="2032000" y="669304"/>
          <a:ext cx="9006788" cy="5469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7180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C7B3960F-278D-43C6-94EC-991B60BD272C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8F61A780-1F50-4D2F-820C-922739A1908E}"/>
              </a:ext>
            </a:extLst>
          </p:cNvPr>
          <p:cNvSpPr/>
          <p:nvPr/>
        </p:nvSpPr>
        <p:spPr>
          <a:xfrm>
            <a:off x="1915448" y="1366308"/>
            <a:ext cx="9406647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/>
              <a:t>Planning: ​</a:t>
            </a:r>
          </a:p>
          <a:p>
            <a:endParaRPr lang="nl-NL" sz="1400" dirty="0"/>
          </a:p>
          <a:p>
            <a:r>
              <a:rPr lang="nl-NL" dirty="0"/>
              <a:t>23 september = je eerste versie staat op het Leerplatform &gt; je krijgt in deze week van 3 medestudenten feedback &amp; geeft feedback aan anderen.</a:t>
            </a:r>
          </a:p>
          <a:p>
            <a:r>
              <a:rPr lang="nl-NL" dirty="0"/>
              <a:t>​</a:t>
            </a:r>
          </a:p>
          <a:p>
            <a:r>
              <a:rPr lang="nl-NL" dirty="0"/>
              <a:t>24 september = vandaag: jullie krijgen 2 uur les en tijd om te werken. </a:t>
            </a:r>
          </a:p>
          <a:p>
            <a:endParaRPr lang="nl-NL" dirty="0"/>
          </a:p>
          <a:p>
            <a:r>
              <a:rPr lang="nl-NL" dirty="0"/>
              <a:t>Vrijdag 27 september vierde uur EXTRA LES stad en wijk voor je laatste vragen en tijd om te werken aan verslag. </a:t>
            </a:r>
          </a:p>
          <a:p>
            <a:endParaRPr lang="nl-NL" dirty="0"/>
          </a:p>
          <a:p>
            <a:r>
              <a:rPr lang="nl-NL" dirty="0"/>
              <a:t>30 september 24.00 uur = deadline voor het plaatsen  van de definitieve versie van het verslag op het Leerplatform. </a:t>
            </a:r>
          </a:p>
        </p:txBody>
      </p:sp>
    </p:spTree>
    <p:extLst>
      <p:ext uri="{BB962C8B-B14F-4D97-AF65-F5344CB8AC3E}">
        <p14:creationId xmlns:p14="http://schemas.microsoft.com/office/powerpoint/2010/main" val="3475204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C6011FE2-148C-4083-8A98-83B5349BC931}"/>
              </a:ext>
            </a:extLst>
          </p:cNvPr>
          <p:cNvSpPr txBox="1">
            <a:spLocks/>
          </p:cNvSpPr>
          <p:nvPr/>
        </p:nvSpPr>
        <p:spPr>
          <a:xfrm>
            <a:off x="1832005" y="1357588"/>
            <a:ext cx="8860565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800" b="1">
                <a:solidFill>
                  <a:schemeClr val="accent6"/>
                </a:solidFill>
              </a:rPr>
              <a:t>Leerarrangement: stap 2</a:t>
            </a:r>
          </a:p>
          <a:p>
            <a:pPr algn="l"/>
            <a:r>
              <a:rPr lang="nl-NL" sz="2800" b="1">
                <a:solidFill>
                  <a:schemeClr val="accent6"/>
                </a:solidFill>
              </a:rPr>
              <a:t>Onderdeel G: </a:t>
            </a:r>
          </a:p>
          <a:p>
            <a:pPr algn="l"/>
            <a:r>
              <a:rPr lang="nl-NL" sz="2800" b="1">
                <a:solidFill>
                  <a:schemeClr val="accent6"/>
                </a:solidFill>
              </a:rPr>
              <a:t>de SWOT analyse </a:t>
            </a:r>
          </a:p>
        </p:txBody>
      </p:sp>
      <p:pic>
        <p:nvPicPr>
          <p:cNvPr id="1026" name="Picture 2" descr="Afbeeldingsresultaat voor swot">
            <a:extLst>
              <a:ext uri="{FF2B5EF4-FFF2-40B4-BE49-F238E27FC236}">
                <a16:creationId xmlns:a16="http://schemas.microsoft.com/office/drawing/2014/main" id="{BEC4350F-5856-4DC4-BAF2-5E69CF22C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120" y="1123908"/>
            <a:ext cx="6302569" cy="499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410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 </a:t>
            </a:r>
            <a:r>
              <a:rPr lang="nl-NL" sz="4000" b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cs typeface="+mj-cs"/>
              </a:rPr>
              <a:t> </a:t>
            </a:r>
            <a:endParaRPr lang="nl-NL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6882916" y="304056"/>
            <a:ext cx="5338936" cy="1252736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nl-NL" sz="6000" b="1" dirty="0">
                <a:solidFill>
                  <a:schemeClr val="accent6"/>
                </a:solidFill>
              </a:rPr>
              <a:t>SWOT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5A62E088-A4E9-488E-A0E3-E1529D2BC135}"/>
              </a:ext>
            </a:extLst>
          </p:cNvPr>
          <p:cNvSpPr/>
          <p:nvPr/>
        </p:nvSpPr>
        <p:spPr>
          <a:xfrm>
            <a:off x="2072640" y="1729551"/>
            <a:ext cx="895291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b="1" dirty="0" err="1">
                <a:solidFill>
                  <a:prstClr val="black"/>
                </a:solidFill>
              </a:rPr>
              <a:t>Strenghts</a:t>
            </a:r>
            <a:r>
              <a:rPr lang="nl-NL" sz="2000" dirty="0">
                <a:solidFill>
                  <a:prstClr val="black"/>
                </a:solidFill>
              </a:rPr>
              <a:t> De sterke punten van de leefbaarheid van je wijk</a:t>
            </a:r>
          </a:p>
          <a:p>
            <a:endParaRPr lang="nl-NL" sz="2000" b="1" dirty="0">
              <a:solidFill>
                <a:prstClr val="black"/>
              </a:solidFill>
            </a:endParaRPr>
          </a:p>
          <a:p>
            <a:r>
              <a:rPr lang="nl-NL" sz="2000" b="1" dirty="0" err="1">
                <a:solidFill>
                  <a:prstClr val="black"/>
                </a:solidFill>
              </a:rPr>
              <a:t>Weaknesses</a:t>
            </a:r>
            <a:r>
              <a:rPr lang="nl-NL" sz="2000" dirty="0">
                <a:solidFill>
                  <a:prstClr val="black"/>
                </a:solidFill>
              </a:rPr>
              <a:t> De zwakke punten van de leefbaarheid van je wijk</a:t>
            </a:r>
          </a:p>
          <a:p>
            <a:endParaRPr lang="nl-NL" sz="2000" b="1" dirty="0">
              <a:solidFill>
                <a:prstClr val="black"/>
              </a:solidFill>
            </a:endParaRPr>
          </a:p>
          <a:p>
            <a:r>
              <a:rPr lang="nl-NL" sz="2000" b="1" dirty="0" err="1">
                <a:solidFill>
                  <a:prstClr val="black"/>
                </a:solidFill>
              </a:rPr>
              <a:t>Opportunities</a:t>
            </a:r>
            <a:r>
              <a:rPr lang="nl-NL" sz="2000" dirty="0">
                <a:solidFill>
                  <a:prstClr val="black"/>
                </a:solidFill>
              </a:rPr>
              <a:t> De kansen voor de leefbaarheid van je wijk</a:t>
            </a:r>
          </a:p>
          <a:p>
            <a:endParaRPr lang="nl-NL" sz="2000" b="1" dirty="0">
              <a:solidFill>
                <a:prstClr val="black"/>
              </a:solidFill>
            </a:endParaRPr>
          </a:p>
          <a:p>
            <a:r>
              <a:rPr lang="nl-NL" sz="2000" b="1" dirty="0" err="1">
                <a:solidFill>
                  <a:prstClr val="black"/>
                </a:solidFill>
              </a:rPr>
              <a:t>Threats</a:t>
            </a:r>
            <a:r>
              <a:rPr lang="nl-NL" sz="2000" dirty="0">
                <a:solidFill>
                  <a:prstClr val="black"/>
                </a:solidFill>
              </a:rPr>
              <a:t> De bedreigingen voor de leefbaarheid van je wijk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D088309-87B2-43DE-AECB-1A7B2A166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0440" y="3429000"/>
            <a:ext cx="3037840" cy="303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702978"/>
      </p:ext>
    </p:extLst>
  </p:cSld>
  <p:clrMapOvr>
    <a:masterClrMapping/>
  </p:clrMapOvr>
</p:sld>
</file>

<file path=ppt/theme/theme1.xml><?xml version="1.0" encoding="utf-8"?>
<a:theme xmlns:a="http://schemas.openxmlformats.org/drawingml/2006/main" name="Helicon 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licon thema" id="{ACB87FCE-9474-4D1A-91B1-4808E599A9AC}" vid="{0E457EA9-F56E-4451-8CA0-082C072EE7D7}"/>
    </a:ext>
  </a:extLst>
</a:theme>
</file>

<file path=ppt/theme/theme2.xml><?xml version="1.0" encoding="utf-8"?>
<a:theme xmlns:a="http://schemas.openxmlformats.org/drawingml/2006/main" name="1_Helicon 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licon thema" id="{ACB87FCE-9474-4D1A-91B1-4808E599A9AC}" vid="{0E457EA9-F56E-4451-8CA0-082C072EE7D7}"/>
    </a:ext>
  </a:extLst>
</a:theme>
</file>

<file path=ppt/theme/theme3.xml><?xml version="1.0" encoding="utf-8"?>
<a:theme xmlns:a="http://schemas.openxmlformats.org/drawingml/2006/main" name="2_Helicon 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licon thema" id="{ACB87FCE-9474-4D1A-91B1-4808E599A9AC}" vid="{0E457EA9-F56E-4451-8CA0-082C072EE7D7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0" ma:contentTypeDescription="Een nieuw document maken." ma:contentTypeScope="" ma:versionID="d642efe41fcea88d5f514d462b90a26a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5a1ffd1461ecf3d7dc907e04825cc141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D81BD8B-7B7D-4C6B-8433-A7EA4748D7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34E5114-2440-482A-9278-0E95E932B6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4BE53CA-49B4-4DC4-8F43-20FFB1BD2F35}">
  <ds:schemaRefs>
    <ds:schemaRef ds:uri="47a28104-336f-447d-946e-e305ac2bcd47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34354c1b-6b8c-435b-ad50-990538c19557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893</Words>
  <Application>Microsoft Office PowerPoint</Application>
  <PresentationFormat>Breedbeeld</PresentationFormat>
  <Paragraphs>158</Paragraphs>
  <Slides>16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Helicon thema</vt:lpstr>
      <vt:lpstr>1_Helicon thema</vt:lpstr>
      <vt:lpstr>2_Helicon thema</vt:lpstr>
      <vt:lpstr>Stad&amp;Wijk</vt:lpstr>
      <vt:lpstr>Waar gaat het ook alweer over bij Stad en Wijk?! </vt:lpstr>
      <vt:lpstr>Inhoud van deze les:</vt:lpstr>
      <vt:lpstr>PowerPoint-presentatie</vt:lpstr>
      <vt:lpstr>PowerPoint-presentatie</vt:lpstr>
      <vt:lpstr>PowerPoint-presentatie</vt:lpstr>
      <vt:lpstr>PowerPoint-presentatie</vt:lpstr>
      <vt:lpstr>PowerPoint-presentatie</vt:lpstr>
      <vt:lpstr>  </vt:lpstr>
      <vt:lpstr>Voorbeeld SWOT</vt:lpstr>
      <vt:lpstr>PowerPoint-presentatie</vt:lpstr>
      <vt:lpstr>PowerPoint-presentatie</vt:lpstr>
      <vt:lpstr>PowerPoint-presentatie</vt:lpstr>
      <vt:lpstr>Stap 4: na deze les ECHT aan de slag MET DE WIJKSCHOUW: </vt:lpstr>
      <vt:lpstr>PowerPoint-presentatie</vt:lpstr>
      <vt:lpstr>PowerPoint-presentatie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Stad&amp;Wijk</dc:title>
  <dc:creator>Marieke Drabbe</dc:creator>
  <cp:lastModifiedBy>Pascalle Cup</cp:lastModifiedBy>
  <cp:revision>12</cp:revision>
  <cp:lastPrinted>2019-09-24T07:38:09Z</cp:lastPrinted>
  <dcterms:created xsi:type="dcterms:W3CDTF">2016-09-06T10:08:21Z</dcterms:created>
  <dcterms:modified xsi:type="dcterms:W3CDTF">2019-09-24T07:42:24Z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